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9" roundtripDataSignature="AMtx7mg5ueUFuAbNTDgmFGG7pcJlINClZ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17"/>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17"/>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17"/>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17"/>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17"/>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7"/>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48" name="Shape 148"/>
        <p:cNvGrpSpPr/>
        <p:nvPr/>
      </p:nvGrpSpPr>
      <p:grpSpPr>
        <a:xfrm>
          <a:off x="0" y="0"/>
          <a:ext cx="0" cy="0"/>
          <a:chOff x="0" y="0"/>
          <a:chExt cx="0" cy="0"/>
        </a:xfrm>
      </p:grpSpPr>
      <p:sp>
        <p:nvSpPr>
          <p:cNvPr id="149" name="Google Shape;149;p26"/>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50" name="Google Shape;150;p2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6"/>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5" name="Google Shape;155;p26"/>
          <p:cNvGrpSpPr/>
          <p:nvPr/>
        </p:nvGrpSpPr>
        <p:grpSpPr>
          <a:xfrm>
            <a:off x="0" y="381001"/>
            <a:ext cx="1037850" cy="1016288"/>
            <a:chOff x="0" y="381001"/>
            <a:chExt cx="1037850" cy="1016288"/>
          </a:xfrm>
        </p:grpSpPr>
        <p:sp>
          <p:nvSpPr>
            <p:cNvPr id="156" name="Google Shape;156;p2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 name="Google Shape;158;p26"/>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59" name="Google Shape;15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160" name="Google Shape;160;p26"/>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1" name="Shape 161"/>
        <p:cNvGrpSpPr/>
        <p:nvPr/>
      </p:nvGrpSpPr>
      <p:grpSpPr>
        <a:xfrm>
          <a:off x="0" y="0"/>
          <a:ext cx="0" cy="0"/>
          <a:chOff x="0" y="0"/>
          <a:chExt cx="0" cy="0"/>
        </a:xfrm>
      </p:grpSpPr>
      <p:sp>
        <p:nvSpPr>
          <p:cNvPr id="162" name="Google Shape;162;p2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7"/>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 name="Google Shape;166;p27"/>
          <p:cNvGrpSpPr/>
          <p:nvPr/>
        </p:nvGrpSpPr>
        <p:grpSpPr>
          <a:xfrm>
            <a:off x="0" y="381001"/>
            <a:ext cx="1037850" cy="1016288"/>
            <a:chOff x="0" y="381001"/>
            <a:chExt cx="1037850" cy="1016288"/>
          </a:xfrm>
        </p:grpSpPr>
        <p:sp>
          <p:nvSpPr>
            <p:cNvPr id="167" name="Google Shape;167;p2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 name="Google Shape;169;p2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70" name="Google Shape;170;p27"/>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1" name="Google Shape;171;p27"/>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2" name="Google Shape;17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3" name="Shape 173"/>
        <p:cNvGrpSpPr/>
        <p:nvPr/>
      </p:nvGrpSpPr>
      <p:grpSpPr>
        <a:xfrm>
          <a:off x="0" y="0"/>
          <a:ext cx="0" cy="0"/>
          <a:chOff x="0" y="0"/>
          <a:chExt cx="0" cy="0"/>
        </a:xfrm>
      </p:grpSpPr>
      <p:sp>
        <p:nvSpPr>
          <p:cNvPr id="174" name="Google Shape;174;p2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8"/>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8" name="Google Shape;178;p28"/>
          <p:cNvGrpSpPr/>
          <p:nvPr/>
        </p:nvGrpSpPr>
        <p:grpSpPr>
          <a:xfrm>
            <a:off x="0" y="381001"/>
            <a:ext cx="1037850" cy="1016288"/>
            <a:chOff x="0" y="381001"/>
            <a:chExt cx="1037850" cy="1016288"/>
          </a:xfrm>
        </p:grpSpPr>
        <p:sp>
          <p:nvSpPr>
            <p:cNvPr id="179" name="Google Shape;179;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1" name="Google Shape;181;p28"/>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2" name="Google Shape;182;p28"/>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3" name="Google Shape;183;p28"/>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4" name="Google Shape;184;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5" name="Shape 185"/>
        <p:cNvGrpSpPr/>
        <p:nvPr/>
      </p:nvGrpSpPr>
      <p:grpSpPr>
        <a:xfrm>
          <a:off x="0" y="0"/>
          <a:ext cx="0" cy="0"/>
          <a:chOff x="0" y="0"/>
          <a:chExt cx="0" cy="0"/>
        </a:xfrm>
      </p:grpSpPr>
      <p:grpSp>
        <p:nvGrpSpPr>
          <p:cNvPr id="186" name="Google Shape;186;p29"/>
          <p:cNvGrpSpPr/>
          <p:nvPr/>
        </p:nvGrpSpPr>
        <p:grpSpPr>
          <a:xfrm>
            <a:off x="0" y="4128572"/>
            <a:ext cx="698925" cy="684657"/>
            <a:chOff x="0" y="3785672"/>
            <a:chExt cx="698925" cy="684657"/>
          </a:xfrm>
        </p:grpSpPr>
        <p:sp>
          <p:nvSpPr>
            <p:cNvPr id="187" name="Google Shape;187;p29"/>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9"/>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9" name="Google Shape;189;p29"/>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90" name="Google Shape;19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191" name="Google Shape;191;p2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5" name="Shape 195"/>
        <p:cNvGrpSpPr/>
        <p:nvPr/>
      </p:nvGrpSpPr>
      <p:grpSpPr>
        <a:xfrm>
          <a:off x="0" y="0"/>
          <a:ext cx="0" cy="0"/>
          <a:chOff x="0" y="0"/>
          <a:chExt cx="0" cy="0"/>
        </a:xfrm>
      </p:grpSpPr>
      <p:grpSp>
        <p:nvGrpSpPr>
          <p:cNvPr id="196" name="Google Shape;196;p30"/>
          <p:cNvGrpSpPr/>
          <p:nvPr/>
        </p:nvGrpSpPr>
        <p:grpSpPr>
          <a:xfrm>
            <a:off x="4406400" y="0"/>
            <a:ext cx="4737600" cy="5143065"/>
            <a:chOff x="4406400" y="0"/>
            <a:chExt cx="4737600" cy="5143065"/>
          </a:xfrm>
        </p:grpSpPr>
        <p:sp>
          <p:nvSpPr>
            <p:cNvPr id="197" name="Google Shape;197;p30"/>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0"/>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0"/>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0"/>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0"/>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0"/>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0"/>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0"/>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0"/>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0"/>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0"/>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0"/>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0"/>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0"/>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0"/>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0"/>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0"/>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0"/>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30"/>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16" name="Google Shape;216;p30"/>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17" name="Google Shape;217;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218" name="Google Shape;218;p3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2" name="Shape 222"/>
        <p:cNvGrpSpPr/>
        <p:nvPr/>
      </p:nvGrpSpPr>
      <p:grpSpPr>
        <a:xfrm>
          <a:off x="0" y="0"/>
          <a:ext cx="0" cy="0"/>
          <a:chOff x="0" y="0"/>
          <a:chExt cx="0" cy="0"/>
        </a:xfrm>
      </p:grpSpPr>
      <p:sp>
        <p:nvSpPr>
          <p:cNvPr id="223" name="Google Shape;223;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1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8"/>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18"/>
          <p:cNvGrpSpPr/>
          <p:nvPr/>
        </p:nvGrpSpPr>
        <p:grpSpPr>
          <a:xfrm>
            <a:off x="0" y="381001"/>
            <a:ext cx="1037850" cy="1016288"/>
            <a:chOff x="0" y="381001"/>
            <a:chExt cx="1037850" cy="1016288"/>
          </a:xfrm>
        </p:grpSpPr>
        <p:sp>
          <p:nvSpPr>
            <p:cNvPr id="23" name="Google Shape;2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1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 name="Google Shape;26;p1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7" name="Google Shape;2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8" name="Shape 28"/>
        <p:cNvGrpSpPr/>
        <p:nvPr/>
      </p:nvGrpSpPr>
      <p:grpSpPr>
        <a:xfrm>
          <a:off x="0" y="0"/>
          <a:ext cx="0" cy="0"/>
          <a:chOff x="0" y="0"/>
          <a:chExt cx="0" cy="0"/>
        </a:xfrm>
      </p:grpSpPr>
      <p:pic>
        <p:nvPicPr>
          <p:cNvPr descr="offset_comp_343059.jpg" id="29" name="Google Shape;29;p19"/>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30" name="Google Shape;30;p1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 name="Google Shape;31;p19"/>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32" name="Google Shape;3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33" name="Google Shape;33;p1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19"/>
          <p:cNvGrpSpPr/>
          <p:nvPr/>
        </p:nvGrpSpPr>
        <p:grpSpPr>
          <a:xfrm>
            <a:off x="0" y="381001"/>
            <a:ext cx="1037850" cy="1016288"/>
            <a:chOff x="0" y="381001"/>
            <a:chExt cx="1037850" cy="1016288"/>
          </a:xfrm>
        </p:grpSpPr>
        <p:sp>
          <p:nvSpPr>
            <p:cNvPr id="38" name="Google Shape;38;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2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 name="Google Shape;45;p20"/>
          <p:cNvGrpSpPr/>
          <p:nvPr/>
        </p:nvGrpSpPr>
        <p:grpSpPr>
          <a:xfrm>
            <a:off x="4406400" y="0"/>
            <a:ext cx="4737600" cy="5143500"/>
            <a:chOff x="4406400" y="0"/>
            <a:chExt cx="4737600" cy="5143500"/>
          </a:xfrm>
        </p:grpSpPr>
        <p:sp>
          <p:nvSpPr>
            <p:cNvPr id="46" name="Google Shape;46;p20"/>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0"/>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0"/>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0"/>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0"/>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0"/>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0"/>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0"/>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0"/>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0"/>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0"/>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0"/>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0"/>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0"/>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0"/>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0"/>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 name="Google Shape;64;p20"/>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2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1" name="Google Shape;71;p21"/>
          <p:cNvGrpSpPr/>
          <p:nvPr/>
        </p:nvGrpSpPr>
        <p:grpSpPr>
          <a:xfrm>
            <a:off x="0" y="381001"/>
            <a:ext cx="1037850" cy="1016288"/>
            <a:chOff x="0" y="381001"/>
            <a:chExt cx="1037850" cy="1016288"/>
          </a:xfrm>
        </p:grpSpPr>
        <p:sp>
          <p:nvSpPr>
            <p:cNvPr id="72" name="Google Shape;72;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 name="Google Shape;74;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2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 name="Google Shape;81;p22"/>
          <p:cNvGrpSpPr/>
          <p:nvPr/>
        </p:nvGrpSpPr>
        <p:grpSpPr>
          <a:xfrm>
            <a:off x="0" y="381001"/>
            <a:ext cx="1037850" cy="1016288"/>
            <a:chOff x="0" y="381001"/>
            <a:chExt cx="1037850" cy="1016288"/>
          </a:xfrm>
        </p:grpSpPr>
        <p:sp>
          <p:nvSpPr>
            <p:cNvPr id="82" name="Google Shape;82;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22"/>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5" name="Google Shape;85;p22"/>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86" name="Google Shape;86;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7" name="Shape 87"/>
        <p:cNvGrpSpPr/>
        <p:nvPr/>
      </p:nvGrpSpPr>
      <p:grpSpPr>
        <a:xfrm>
          <a:off x="0" y="0"/>
          <a:ext cx="0" cy="0"/>
          <a:chOff x="0" y="0"/>
          <a:chExt cx="0" cy="0"/>
        </a:xfrm>
      </p:grpSpPr>
      <p:grpSp>
        <p:nvGrpSpPr>
          <p:cNvPr id="88" name="Google Shape;88;p23"/>
          <p:cNvGrpSpPr/>
          <p:nvPr/>
        </p:nvGrpSpPr>
        <p:grpSpPr>
          <a:xfrm>
            <a:off x="4406400" y="0"/>
            <a:ext cx="4737600" cy="5143065"/>
            <a:chOff x="4406400" y="0"/>
            <a:chExt cx="4737600" cy="5143065"/>
          </a:xfrm>
        </p:grpSpPr>
        <p:sp>
          <p:nvSpPr>
            <p:cNvPr id="89" name="Google Shape;89;p23"/>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3"/>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3"/>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3"/>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3"/>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3"/>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3"/>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3"/>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3"/>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3"/>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3"/>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3"/>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3"/>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3"/>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3"/>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3"/>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23"/>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8" name="Google Shape;10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109" name="Google Shape;109;p2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13" name="Shape 113"/>
        <p:cNvGrpSpPr/>
        <p:nvPr/>
      </p:nvGrpSpPr>
      <p:grpSpPr>
        <a:xfrm>
          <a:off x="0" y="0"/>
          <a:ext cx="0" cy="0"/>
          <a:chOff x="0" y="0"/>
          <a:chExt cx="0" cy="0"/>
        </a:xfrm>
      </p:grpSpPr>
      <p:grpSp>
        <p:nvGrpSpPr>
          <p:cNvPr id="114" name="Google Shape;114;p24"/>
          <p:cNvGrpSpPr/>
          <p:nvPr/>
        </p:nvGrpSpPr>
        <p:grpSpPr>
          <a:xfrm>
            <a:off x="4406400" y="0"/>
            <a:ext cx="4737600" cy="5143065"/>
            <a:chOff x="4406400" y="0"/>
            <a:chExt cx="4737600" cy="5143065"/>
          </a:xfrm>
        </p:grpSpPr>
        <p:sp>
          <p:nvSpPr>
            <p:cNvPr id="115" name="Google Shape;115;p2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
        <p:nvSpPr>
          <p:cNvPr id="134" name="Google Shape;134;p2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35" name="Shape 135"/>
        <p:cNvGrpSpPr/>
        <p:nvPr/>
      </p:nvGrpSpPr>
      <p:grpSpPr>
        <a:xfrm>
          <a:off x="0" y="0"/>
          <a:ext cx="0" cy="0"/>
          <a:chOff x="0" y="0"/>
          <a:chExt cx="0" cy="0"/>
        </a:xfrm>
      </p:grpSpPr>
      <p:sp>
        <p:nvSpPr>
          <p:cNvPr id="136" name="Google Shape;136;p25"/>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37" name="Google Shape;137;p2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5"/>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noAutofit/>
          </a:bodyPr>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139" name="Google Shape;139;p25"/>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5"/>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Google Shape;143;p25"/>
          <p:cNvGrpSpPr/>
          <p:nvPr/>
        </p:nvGrpSpPr>
        <p:grpSpPr>
          <a:xfrm>
            <a:off x="0" y="381001"/>
            <a:ext cx="1037850" cy="1016288"/>
            <a:chOff x="0" y="381001"/>
            <a:chExt cx="1037850" cy="1016288"/>
          </a:xfrm>
        </p:grpSpPr>
        <p:sp>
          <p:nvSpPr>
            <p:cNvPr id="144" name="Google Shape;144;p2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 name="Google Shape;146;p25"/>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47" name="Google Shape;14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2.png"/><Relationship Id="rId5"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
          <p:cNvSpPr txBox="1"/>
          <p:nvPr>
            <p:ph type="ctrTitle"/>
          </p:nvPr>
        </p:nvSpPr>
        <p:spPr>
          <a:xfrm>
            <a:off x="2823900" y="992850"/>
            <a:ext cx="59757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s"/>
              <a:t>Supply Chain Last Mile</a:t>
            </a:r>
            <a:endParaRPr/>
          </a:p>
        </p:txBody>
      </p:sp>
      <p:sp>
        <p:nvSpPr>
          <p:cNvPr id="229" name="Google Shape;229;p1"/>
          <p:cNvSpPr txBox="1"/>
          <p:nvPr>
            <p:ph idx="1" type="subTitle"/>
          </p:nvPr>
        </p:nvSpPr>
        <p:spPr>
          <a:xfrm>
            <a:off x="3817050" y="1873200"/>
            <a:ext cx="3989400" cy="180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300"/>
              <a:buNone/>
            </a:pPr>
            <a:r>
              <a:rPr lang="es" sz="1600"/>
              <a:t>Jaime Darley Angulo Tenorio</a:t>
            </a:r>
            <a:endParaRPr sz="1600"/>
          </a:p>
          <a:p>
            <a:pPr indent="0" lvl="0" marL="0" rtl="0" algn="ctr">
              <a:lnSpc>
                <a:spcPct val="115000"/>
              </a:lnSpc>
              <a:spcBef>
                <a:spcPts val="1600"/>
              </a:spcBef>
              <a:spcAft>
                <a:spcPts val="0"/>
              </a:spcAft>
              <a:buSzPts val="1300"/>
              <a:buNone/>
            </a:pPr>
            <a:r>
              <a:rPr lang="es" sz="1600"/>
              <a:t>John Alejandro Pastor Sandoval</a:t>
            </a:r>
            <a:endParaRPr sz="1600"/>
          </a:p>
          <a:p>
            <a:pPr indent="0" lvl="0" marL="0" rtl="0" algn="ctr">
              <a:lnSpc>
                <a:spcPct val="115000"/>
              </a:lnSpc>
              <a:spcBef>
                <a:spcPts val="1600"/>
              </a:spcBef>
              <a:spcAft>
                <a:spcPts val="0"/>
              </a:spcAft>
              <a:buSzPts val="1300"/>
              <a:buNone/>
            </a:pPr>
            <a:r>
              <a:rPr lang="es" sz="1600"/>
              <a:t>Juan Camilo Vergara Tao</a:t>
            </a:r>
            <a:endParaRPr sz="1600"/>
          </a:p>
          <a:p>
            <a:pPr indent="0" lvl="0" marL="0" rtl="0" algn="ctr">
              <a:lnSpc>
                <a:spcPct val="115000"/>
              </a:lnSpc>
              <a:spcBef>
                <a:spcPts val="1600"/>
              </a:spcBef>
              <a:spcAft>
                <a:spcPts val="0"/>
              </a:spcAft>
              <a:buSzPts val="1300"/>
              <a:buNone/>
            </a:pPr>
            <a:r>
              <a:rPr lang="es" sz="1600"/>
              <a:t>Juan Diego Velasquez Pinzon</a:t>
            </a:r>
            <a:endParaRPr sz="1600"/>
          </a:p>
          <a:p>
            <a:pPr indent="0" lvl="0" marL="0" rtl="0" algn="ctr">
              <a:lnSpc>
                <a:spcPct val="200000"/>
              </a:lnSpc>
              <a:spcBef>
                <a:spcPts val="1600"/>
              </a:spcBef>
              <a:spcAft>
                <a:spcPts val="0"/>
              </a:spcAft>
              <a:buSzPts val="1300"/>
              <a:buNone/>
            </a:pPr>
            <a:r>
              <a:rPr lang="es"/>
              <a:t>Grupo ModSim 303</a:t>
            </a:r>
            <a:endParaRPr sz="1700"/>
          </a:p>
          <a:p>
            <a:pPr indent="0" lvl="0" marL="0" rtl="0" algn="ctr">
              <a:lnSpc>
                <a:spcPct val="115000"/>
              </a:lnSpc>
              <a:spcBef>
                <a:spcPts val="0"/>
              </a:spcBef>
              <a:spcAft>
                <a:spcPts val="1600"/>
              </a:spcAft>
              <a:buSzPts val="1300"/>
              <a:buNone/>
            </a:pPr>
            <a:r>
              <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Estadísticas</a:t>
            </a:r>
            <a:endParaRPr/>
          </a:p>
        </p:txBody>
      </p:sp>
      <p:pic>
        <p:nvPicPr>
          <p:cNvPr id="298" name="Google Shape;298;p10"/>
          <p:cNvPicPr preferRelativeResize="0"/>
          <p:nvPr/>
        </p:nvPicPr>
        <p:blipFill rotWithShape="1">
          <a:blip r:embed="rId3">
            <a:alphaModFix/>
          </a:blip>
          <a:srcRect b="0" l="0" r="0" t="0"/>
          <a:stretch/>
        </p:blipFill>
        <p:spPr>
          <a:xfrm>
            <a:off x="1704975" y="1449075"/>
            <a:ext cx="5734050" cy="3457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Distribuidora</a:t>
            </a:r>
            <a:endParaRPr/>
          </a:p>
        </p:txBody>
      </p:sp>
      <p:pic>
        <p:nvPicPr>
          <p:cNvPr id="304" name="Google Shape;304;p11"/>
          <p:cNvPicPr preferRelativeResize="0"/>
          <p:nvPr/>
        </p:nvPicPr>
        <p:blipFill rotWithShape="1">
          <a:blip r:embed="rId3">
            <a:alphaModFix/>
          </a:blip>
          <a:srcRect b="0" l="0" r="0" t="0"/>
          <a:stretch/>
        </p:blipFill>
        <p:spPr>
          <a:xfrm>
            <a:off x="1704975" y="1405875"/>
            <a:ext cx="5734050" cy="342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2"/>
          <p:cNvSpPr txBox="1"/>
          <p:nvPr>
            <p:ph type="title"/>
          </p:nvPr>
        </p:nvSpPr>
        <p:spPr>
          <a:xfrm>
            <a:off x="1297513" y="220875"/>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Lógica Distribuidora</a:t>
            </a:r>
            <a:endParaRPr/>
          </a:p>
        </p:txBody>
      </p:sp>
      <p:pic>
        <p:nvPicPr>
          <p:cNvPr id="310" name="Google Shape;310;p12"/>
          <p:cNvPicPr preferRelativeResize="0"/>
          <p:nvPr/>
        </p:nvPicPr>
        <p:blipFill rotWithShape="1">
          <a:blip r:embed="rId3">
            <a:alphaModFix/>
          </a:blip>
          <a:srcRect b="0" l="0" r="0" t="0"/>
          <a:stretch/>
        </p:blipFill>
        <p:spPr>
          <a:xfrm>
            <a:off x="1514363" y="994054"/>
            <a:ext cx="6605176" cy="394994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Lógica Manufacturera</a:t>
            </a:r>
            <a:endParaRPr/>
          </a:p>
        </p:txBody>
      </p:sp>
      <p:pic>
        <p:nvPicPr>
          <p:cNvPr id="316" name="Google Shape;316;p13"/>
          <p:cNvPicPr preferRelativeResize="0"/>
          <p:nvPr/>
        </p:nvPicPr>
        <p:blipFill rotWithShape="1">
          <a:blip r:embed="rId3">
            <a:alphaModFix/>
          </a:blip>
          <a:srcRect b="0" l="0" r="0" t="0"/>
          <a:stretch/>
        </p:blipFill>
        <p:spPr>
          <a:xfrm>
            <a:off x="1500175" y="1498375"/>
            <a:ext cx="6633549" cy="3546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1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sz="2500"/>
              <a:t>Conclusiones</a:t>
            </a:r>
            <a:endParaRPr sz="2500"/>
          </a:p>
        </p:txBody>
      </p:sp>
      <p:sp>
        <p:nvSpPr>
          <p:cNvPr id="322" name="Google Shape;322;p14"/>
          <p:cNvSpPr txBox="1"/>
          <p:nvPr/>
        </p:nvSpPr>
        <p:spPr>
          <a:xfrm>
            <a:off x="703650" y="1200000"/>
            <a:ext cx="8226600" cy="37866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100000"/>
              </a:lnSpc>
              <a:spcBef>
                <a:spcPts val="0"/>
              </a:spcBef>
              <a:spcAft>
                <a:spcPts val="0"/>
              </a:spcAft>
              <a:buClr>
                <a:schemeClr val="lt1"/>
              </a:buClr>
              <a:buSzPts val="1300"/>
              <a:buFont typeface="Lato"/>
              <a:buChar char="●"/>
            </a:pPr>
            <a:r>
              <a:rPr b="1" i="0" lang="es" sz="1300" u="none" cap="none" strike="noStrike">
                <a:solidFill>
                  <a:schemeClr val="lt1"/>
                </a:solidFill>
                <a:latin typeface="Lato"/>
                <a:ea typeface="Lato"/>
                <a:cs typeface="Lato"/>
                <a:sym typeface="Lato"/>
              </a:rPr>
              <a:t>Integración de paradigmas:</a:t>
            </a:r>
            <a:br>
              <a:rPr b="1" i="0" lang="es" sz="1300" u="none" cap="none" strike="noStrike">
                <a:solidFill>
                  <a:schemeClr val="lt1"/>
                </a:solidFill>
                <a:latin typeface="Lato"/>
                <a:ea typeface="Lato"/>
                <a:cs typeface="Lato"/>
                <a:sym typeface="Lato"/>
              </a:rPr>
            </a:br>
            <a:r>
              <a:rPr b="0" i="0" lang="es" sz="1300" u="none" cap="none" strike="noStrike">
                <a:solidFill>
                  <a:schemeClr val="lt1"/>
                </a:solidFill>
                <a:latin typeface="Lato"/>
                <a:ea typeface="Lato"/>
                <a:cs typeface="Lato"/>
                <a:sym typeface="Lato"/>
              </a:rPr>
              <a:t>El modelo combina eventos discretos (logística) con dinámica de sistemas (producción y personal), permitiendo analizar decisiones operativas y estratégicas.</a:t>
            </a:r>
            <a:br>
              <a:rPr b="0" i="0" lang="es" sz="1300" u="none" cap="none" strike="noStrike">
                <a:solidFill>
                  <a:schemeClr val="lt1"/>
                </a:solidFill>
                <a:latin typeface="Lato"/>
                <a:ea typeface="Lato"/>
                <a:cs typeface="Lato"/>
                <a:sym typeface="Lato"/>
              </a:rPr>
            </a:br>
            <a:endParaRPr b="0" i="0" sz="1300" u="none" cap="none" strike="noStrike">
              <a:solidFill>
                <a:schemeClr val="lt1"/>
              </a:solidFill>
              <a:latin typeface="Lato"/>
              <a:ea typeface="Lato"/>
              <a:cs typeface="Lato"/>
              <a:sym typeface="Lato"/>
            </a:endParaRPr>
          </a:p>
          <a:p>
            <a:pPr indent="-311150" lvl="0" marL="457200" marR="0" rtl="0" algn="l">
              <a:lnSpc>
                <a:spcPct val="100000"/>
              </a:lnSpc>
              <a:spcBef>
                <a:spcPts val="0"/>
              </a:spcBef>
              <a:spcAft>
                <a:spcPts val="0"/>
              </a:spcAft>
              <a:buClr>
                <a:schemeClr val="lt1"/>
              </a:buClr>
              <a:buSzPts val="1300"/>
              <a:buFont typeface="Lato"/>
              <a:buChar char="●"/>
            </a:pPr>
            <a:r>
              <a:rPr b="1" i="0" lang="es" sz="1300" u="none" cap="none" strike="noStrike">
                <a:solidFill>
                  <a:schemeClr val="lt1"/>
                </a:solidFill>
                <a:latin typeface="Lato"/>
                <a:ea typeface="Lato"/>
                <a:cs typeface="Lato"/>
                <a:sym typeface="Lato"/>
              </a:rPr>
              <a:t>Realismo del sistema:</a:t>
            </a:r>
            <a:br>
              <a:rPr b="1" i="0" lang="es" sz="1300" u="none" cap="none" strike="noStrike">
                <a:solidFill>
                  <a:schemeClr val="lt1"/>
                </a:solidFill>
                <a:latin typeface="Lato"/>
                <a:ea typeface="Lato"/>
                <a:cs typeface="Lato"/>
                <a:sym typeface="Lato"/>
              </a:rPr>
            </a:br>
            <a:r>
              <a:rPr b="0" i="0" lang="es" sz="1300" u="none" cap="none" strike="noStrike">
                <a:solidFill>
                  <a:schemeClr val="lt1"/>
                </a:solidFill>
                <a:latin typeface="Lato"/>
                <a:ea typeface="Lato"/>
                <a:cs typeface="Lato"/>
                <a:sym typeface="Lato"/>
              </a:rPr>
              <a:t>Incorpora variables como tiempos de carga, flota, inventario y personal, logrando una representación cercana a un sistema real de última milla.</a:t>
            </a:r>
            <a:br>
              <a:rPr b="0" i="0" lang="es" sz="1300" u="none" cap="none" strike="noStrike">
                <a:solidFill>
                  <a:schemeClr val="lt1"/>
                </a:solidFill>
                <a:latin typeface="Lato"/>
                <a:ea typeface="Lato"/>
                <a:cs typeface="Lato"/>
                <a:sym typeface="Lato"/>
              </a:rPr>
            </a:br>
            <a:endParaRPr b="0" i="0" sz="1300" u="none" cap="none" strike="noStrike">
              <a:solidFill>
                <a:schemeClr val="lt1"/>
              </a:solidFill>
              <a:latin typeface="Lato"/>
              <a:ea typeface="Lato"/>
              <a:cs typeface="Lato"/>
              <a:sym typeface="Lato"/>
            </a:endParaRPr>
          </a:p>
          <a:p>
            <a:pPr indent="-311150" lvl="0" marL="457200" marR="0" rtl="0" algn="l">
              <a:lnSpc>
                <a:spcPct val="100000"/>
              </a:lnSpc>
              <a:spcBef>
                <a:spcPts val="0"/>
              </a:spcBef>
              <a:spcAft>
                <a:spcPts val="0"/>
              </a:spcAft>
              <a:buClr>
                <a:schemeClr val="lt1"/>
              </a:buClr>
              <a:buSzPts val="1300"/>
              <a:buFont typeface="Lato"/>
              <a:buChar char="●"/>
            </a:pPr>
            <a:r>
              <a:rPr b="1" i="0" lang="es" sz="1300" u="none" cap="none" strike="noStrike">
                <a:solidFill>
                  <a:schemeClr val="lt1"/>
                </a:solidFill>
                <a:latin typeface="Lato"/>
                <a:ea typeface="Lato"/>
                <a:cs typeface="Lato"/>
                <a:sym typeface="Lato"/>
              </a:rPr>
              <a:t>Adaptabilidad dinámica:</a:t>
            </a:r>
            <a:br>
              <a:rPr b="1" i="0" lang="es" sz="1300" u="none" cap="none" strike="noStrike">
                <a:solidFill>
                  <a:schemeClr val="lt1"/>
                </a:solidFill>
                <a:latin typeface="Lato"/>
                <a:ea typeface="Lato"/>
                <a:cs typeface="Lato"/>
                <a:sym typeface="Lato"/>
              </a:rPr>
            </a:br>
            <a:r>
              <a:rPr b="0" i="0" lang="es" sz="1300" u="none" cap="none" strike="noStrike">
                <a:solidFill>
                  <a:schemeClr val="lt1"/>
                </a:solidFill>
                <a:latin typeface="Lato"/>
                <a:ea typeface="Lato"/>
                <a:cs typeface="Lato"/>
                <a:sym typeface="Lato"/>
              </a:rPr>
              <a:t> El sistema se ajusta automáticamente ante cambios en demanda o recursos disponibles</a:t>
            </a:r>
            <a:br>
              <a:rPr b="0" i="0" lang="es" sz="1300" u="none" cap="none" strike="noStrike">
                <a:solidFill>
                  <a:schemeClr val="lt1"/>
                </a:solidFill>
                <a:latin typeface="Lato"/>
                <a:ea typeface="Lato"/>
                <a:cs typeface="Lato"/>
                <a:sym typeface="Lato"/>
              </a:rPr>
            </a:br>
            <a:endParaRPr b="0" i="0" sz="1300" u="none" cap="none" strike="noStrike">
              <a:solidFill>
                <a:schemeClr val="lt1"/>
              </a:solidFill>
              <a:latin typeface="Lato"/>
              <a:ea typeface="Lato"/>
              <a:cs typeface="Lato"/>
              <a:sym typeface="Lato"/>
            </a:endParaRPr>
          </a:p>
          <a:p>
            <a:pPr indent="-311150" lvl="0" marL="457200" marR="0" rtl="0" algn="l">
              <a:lnSpc>
                <a:spcPct val="100000"/>
              </a:lnSpc>
              <a:spcBef>
                <a:spcPts val="0"/>
              </a:spcBef>
              <a:spcAft>
                <a:spcPts val="0"/>
              </a:spcAft>
              <a:buClr>
                <a:schemeClr val="lt1"/>
              </a:buClr>
              <a:buSzPts val="1300"/>
              <a:buFont typeface="Lato"/>
              <a:buChar char="●"/>
            </a:pPr>
            <a:r>
              <a:rPr b="1" i="0" lang="es" sz="1300" u="none" cap="none" strike="noStrike">
                <a:solidFill>
                  <a:schemeClr val="lt1"/>
                </a:solidFill>
                <a:latin typeface="Lato"/>
                <a:ea typeface="Lato"/>
                <a:cs typeface="Lato"/>
                <a:sym typeface="Lato"/>
              </a:rPr>
              <a:t>Conexión entre áreas:</a:t>
            </a:r>
            <a:br>
              <a:rPr b="1" i="0" lang="es" sz="1300" u="none" cap="none" strike="noStrike">
                <a:solidFill>
                  <a:schemeClr val="lt1"/>
                </a:solidFill>
                <a:latin typeface="Lato"/>
                <a:ea typeface="Lato"/>
                <a:cs typeface="Lato"/>
                <a:sym typeface="Lato"/>
              </a:rPr>
            </a:br>
            <a:r>
              <a:rPr b="0" i="0" lang="es" sz="1300" u="none" cap="none" strike="noStrike">
                <a:solidFill>
                  <a:schemeClr val="lt1"/>
                </a:solidFill>
                <a:latin typeface="Lato"/>
                <a:ea typeface="Lato"/>
                <a:cs typeface="Lato"/>
                <a:sym typeface="Lato"/>
              </a:rPr>
              <a:t>La logística depende de la producción y del personal, mostrando cómo decisiones estratégicas afectan directamente el rendimiento operativo.</a:t>
            </a:r>
            <a:br>
              <a:rPr b="0" i="0" lang="es" sz="1300" u="none" cap="none" strike="noStrike">
                <a:solidFill>
                  <a:schemeClr val="lt1"/>
                </a:solidFill>
                <a:latin typeface="Lato"/>
                <a:ea typeface="Lato"/>
                <a:cs typeface="Lato"/>
                <a:sym typeface="Lato"/>
              </a:rPr>
            </a:br>
            <a:endParaRPr b="0" i="0" sz="1300" u="none" cap="none" strike="noStrike">
              <a:solidFill>
                <a:schemeClr val="lt1"/>
              </a:solidFill>
              <a:latin typeface="Lato"/>
              <a:ea typeface="Lato"/>
              <a:cs typeface="Lato"/>
              <a:sym typeface="Lato"/>
            </a:endParaRPr>
          </a:p>
          <a:p>
            <a:pPr indent="-311150" lvl="0" marL="457200" marR="0" rtl="0" algn="l">
              <a:lnSpc>
                <a:spcPct val="100000"/>
              </a:lnSpc>
              <a:spcBef>
                <a:spcPts val="0"/>
              </a:spcBef>
              <a:spcAft>
                <a:spcPts val="0"/>
              </a:spcAft>
              <a:buClr>
                <a:schemeClr val="lt1"/>
              </a:buClr>
              <a:buSzPts val="1300"/>
              <a:buFont typeface="Lato"/>
              <a:buChar char="●"/>
            </a:pPr>
            <a:r>
              <a:rPr b="1" i="0" lang="es" sz="1300" u="none" cap="none" strike="noStrike">
                <a:solidFill>
                  <a:schemeClr val="lt1"/>
                </a:solidFill>
                <a:latin typeface="Lato"/>
                <a:ea typeface="Lato"/>
                <a:cs typeface="Lato"/>
                <a:sym typeface="Lato"/>
              </a:rPr>
              <a:t>Herramienta para análisis:</a:t>
            </a:r>
            <a:br>
              <a:rPr b="1" i="0" lang="es" sz="1300" u="none" cap="none" strike="noStrike">
                <a:solidFill>
                  <a:schemeClr val="lt1"/>
                </a:solidFill>
                <a:latin typeface="Lato"/>
                <a:ea typeface="Lato"/>
                <a:cs typeface="Lato"/>
                <a:sym typeface="Lato"/>
              </a:rPr>
            </a:br>
            <a:r>
              <a:rPr b="0" i="0" lang="es" sz="1300" u="none" cap="none" strike="noStrike">
                <a:solidFill>
                  <a:schemeClr val="lt1"/>
                </a:solidFill>
                <a:latin typeface="Lato"/>
                <a:ea typeface="Lato"/>
                <a:cs typeface="Lato"/>
                <a:sym typeface="Lato"/>
              </a:rPr>
              <a:t>Permite simular escenarios como alta demanda o falta de flota, apoyando la toma de decisiones para mejorar tiempos y eficiencia.</a:t>
            </a:r>
            <a:endParaRPr b="0" i="0" sz="1300" u="none" cap="none" strike="noStrike">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15"/>
          <p:cNvSpPr txBox="1"/>
          <p:nvPr>
            <p:ph type="title"/>
          </p:nvPr>
        </p:nvSpPr>
        <p:spPr>
          <a:xfrm>
            <a:off x="645300" y="1833775"/>
            <a:ext cx="3345600" cy="1191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sz="2800"/>
              <a:t>¡Gracias por su atencion!</a:t>
            </a:r>
            <a:endParaRPr sz="2800"/>
          </a:p>
        </p:txBody>
      </p:sp>
      <p:grpSp>
        <p:nvGrpSpPr>
          <p:cNvPr id="328" name="Google Shape;328;p15"/>
          <p:cNvGrpSpPr/>
          <p:nvPr/>
        </p:nvGrpSpPr>
        <p:grpSpPr>
          <a:xfrm>
            <a:off x="4293784" y="533050"/>
            <a:ext cx="4310454" cy="3832579"/>
            <a:chOff x="3553042" y="1657806"/>
            <a:chExt cx="3461100" cy="2671532"/>
          </a:xfrm>
        </p:grpSpPr>
        <p:sp>
          <p:nvSpPr>
            <p:cNvPr id="329" name="Google Shape;329;p1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37" name="Google Shape;337;p15"/>
          <p:cNvPicPr preferRelativeResize="0"/>
          <p:nvPr/>
        </p:nvPicPr>
        <p:blipFill rotWithShape="1">
          <a:blip r:embed="rId3">
            <a:alphaModFix/>
          </a:blip>
          <a:srcRect b="0" l="0" r="0" t="0"/>
          <a:stretch/>
        </p:blipFill>
        <p:spPr>
          <a:xfrm>
            <a:off x="3373000" y="533054"/>
            <a:ext cx="6152023" cy="2775558"/>
          </a:xfrm>
          <a:prstGeom prst="rect">
            <a:avLst/>
          </a:prstGeom>
          <a:noFill/>
          <a:ln>
            <a:noFill/>
          </a:ln>
        </p:spPr>
      </p:pic>
      <p:pic>
        <p:nvPicPr>
          <p:cNvPr id="338" name="Google Shape;338;p15"/>
          <p:cNvPicPr preferRelativeResize="0"/>
          <p:nvPr/>
        </p:nvPicPr>
        <p:blipFill rotWithShape="1">
          <a:blip r:embed="rId4">
            <a:alphaModFix/>
          </a:blip>
          <a:srcRect b="0" l="0" r="0" t="0"/>
          <a:stretch/>
        </p:blipFill>
        <p:spPr>
          <a:xfrm>
            <a:off x="1708500" y="3025675"/>
            <a:ext cx="1219200" cy="1219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¿Que es Supply Chain Last Mile?</a:t>
            </a:r>
            <a:endParaRPr/>
          </a:p>
        </p:txBody>
      </p:sp>
      <p:sp>
        <p:nvSpPr>
          <p:cNvPr id="235" name="Google Shape;235;p2"/>
          <p:cNvSpPr txBox="1"/>
          <p:nvPr>
            <p:ph idx="1" type="body"/>
          </p:nvPr>
        </p:nvSpPr>
        <p:spPr>
          <a:xfrm>
            <a:off x="1297500" y="1116150"/>
            <a:ext cx="7038900" cy="2911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SzPts val="1300"/>
              <a:buNone/>
            </a:pPr>
            <a:r>
              <a:rPr lang="es" sz="1400">
                <a:solidFill>
                  <a:srgbClr val="FFFFFF"/>
                </a:solidFill>
              </a:rPr>
              <a:t>Supply Chain Last Mile, o cadena de suministro en la última milla, se refiere al tramo final del proceso logístico, en el que los productos son transportados desde un centro de distribución hasta el cliente final. Esta etapa es considerada una de las más críticas y costosas en la cadena logística, especialmente en contextos urbanos o con alta demanda de entregas rápidas.</a:t>
            </a:r>
            <a:endParaRPr sz="1400"/>
          </a:p>
        </p:txBody>
      </p:sp>
      <p:pic>
        <p:nvPicPr>
          <p:cNvPr id="236" name="Google Shape;236;p2"/>
          <p:cNvPicPr preferRelativeResize="0"/>
          <p:nvPr/>
        </p:nvPicPr>
        <p:blipFill rotWithShape="1">
          <a:blip r:embed="rId3">
            <a:alphaModFix/>
          </a:blip>
          <a:srcRect b="0" l="0" r="0" t="0"/>
          <a:stretch/>
        </p:blipFill>
        <p:spPr>
          <a:xfrm>
            <a:off x="2413250" y="2571750"/>
            <a:ext cx="4807393" cy="24354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Paradigmas</a:t>
            </a:r>
            <a:endParaRPr/>
          </a:p>
        </p:txBody>
      </p:sp>
      <p:sp>
        <p:nvSpPr>
          <p:cNvPr id="242" name="Google Shape;242;p3"/>
          <p:cNvSpPr txBox="1"/>
          <p:nvPr>
            <p:ph idx="1" type="body"/>
          </p:nvPr>
        </p:nvSpPr>
        <p:spPr>
          <a:xfrm>
            <a:off x="230500" y="1235825"/>
            <a:ext cx="7991400" cy="38355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s" sz="1500"/>
              <a:t>Simulación por Eventos Discretos (SED / DES): Se enfoca en modelar procesos operativos mediante una secuencia de eventos que ocurren en puntos específicos del tiempo. </a:t>
            </a:r>
            <a:r>
              <a:rPr b="1" lang="es" sz="1500"/>
              <a:t>(colas, asignación de recursos) </a:t>
            </a:r>
            <a:endParaRPr b="1" sz="1500"/>
          </a:p>
          <a:p>
            <a:pPr indent="0" lvl="0" marL="457200" rtl="0" algn="l">
              <a:lnSpc>
                <a:spcPct val="115000"/>
              </a:lnSpc>
              <a:spcBef>
                <a:spcPts val="1600"/>
              </a:spcBef>
              <a:spcAft>
                <a:spcPts val="0"/>
              </a:spcAft>
              <a:buSzPts val="1300"/>
              <a:buNone/>
            </a:pPr>
            <a:r>
              <a:t/>
            </a:r>
            <a:endParaRPr sz="1500"/>
          </a:p>
          <a:p>
            <a:pPr indent="-323850" lvl="0" marL="457200" rtl="0" algn="l">
              <a:lnSpc>
                <a:spcPct val="115000"/>
              </a:lnSpc>
              <a:spcBef>
                <a:spcPts val="1600"/>
              </a:spcBef>
              <a:spcAft>
                <a:spcPts val="0"/>
              </a:spcAft>
              <a:buSzPts val="1500"/>
              <a:buChar char="●"/>
            </a:pPr>
            <a:r>
              <a:rPr lang="es" sz="1500"/>
              <a:t>Simulación Basada en Agentes (ABM): Modela el comportamiento de entidades autónomas llamadas agentes que interactúan entre sí y con el entorno.  </a:t>
            </a:r>
            <a:r>
              <a:rPr b="1" lang="es" sz="1500"/>
              <a:t>(vehículos, centrales)</a:t>
            </a:r>
            <a:endParaRPr b="1" sz="1500"/>
          </a:p>
          <a:p>
            <a:pPr indent="0" lvl="0" marL="457200" rtl="0" algn="l">
              <a:lnSpc>
                <a:spcPct val="115000"/>
              </a:lnSpc>
              <a:spcBef>
                <a:spcPts val="1600"/>
              </a:spcBef>
              <a:spcAft>
                <a:spcPts val="0"/>
              </a:spcAft>
              <a:buSzPts val="1300"/>
              <a:buNone/>
            </a:pPr>
            <a:r>
              <a:t/>
            </a:r>
            <a:endParaRPr sz="1500"/>
          </a:p>
          <a:p>
            <a:pPr indent="-323850" lvl="0" marL="457200" rtl="0" algn="l">
              <a:lnSpc>
                <a:spcPct val="115000"/>
              </a:lnSpc>
              <a:spcBef>
                <a:spcPts val="1600"/>
              </a:spcBef>
              <a:spcAft>
                <a:spcPts val="0"/>
              </a:spcAft>
              <a:buSzPts val="1500"/>
              <a:buChar char="●"/>
            </a:pPr>
            <a:r>
              <a:rPr lang="es" sz="1500"/>
              <a:t>Dinámica de Sistemas (DS / SD): Utiliza  flujos continuos para representar el cambio de variables agregadas en el tiempo, como el personal total, la tasa de producción o el inventario.  </a:t>
            </a:r>
            <a:r>
              <a:rPr b="1" lang="es" sz="1500"/>
              <a:t>(rotación de personal)</a:t>
            </a:r>
            <a:endParaRPr b="1" sz="1500"/>
          </a:p>
        </p:txBody>
      </p:sp>
      <p:pic>
        <p:nvPicPr>
          <p:cNvPr id="243" name="Google Shape;243;p3"/>
          <p:cNvPicPr preferRelativeResize="0"/>
          <p:nvPr/>
        </p:nvPicPr>
        <p:blipFill rotWithShape="1">
          <a:blip r:embed="rId3">
            <a:alphaModFix/>
          </a:blip>
          <a:srcRect b="0" l="0" r="0" t="0"/>
          <a:stretch/>
        </p:blipFill>
        <p:spPr>
          <a:xfrm>
            <a:off x="8221900" y="1091725"/>
            <a:ext cx="838900" cy="838900"/>
          </a:xfrm>
          <a:prstGeom prst="rect">
            <a:avLst/>
          </a:prstGeom>
          <a:noFill/>
          <a:ln>
            <a:noFill/>
          </a:ln>
        </p:spPr>
      </p:pic>
      <p:pic>
        <p:nvPicPr>
          <p:cNvPr id="244" name="Google Shape;244;p3"/>
          <p:cNvPicPr preferRelativeResize="0"/>
          <p:nvPr/>
        </p:nvPicPr>
        <p:blipFill rotWithShape="1">
          <a:blip r:embed="rId4">
            <a:alphaModFix/>
          </a:blip>
          <a:srcRect b="0" l="0" r="0" t="0"/>
          <a:stretch/>
        </p:blipFill>
        <p:spPr>
          <a:xfrm>
            <a:off x="7566700" y="2457600"/>
            <a:ext cx="769700" cy="769700"/>
          </a:xfrm>
          <a:prstGeom prst="rect">
            <a:avLst/>
          </a:prstGeom>
          <a:noFill/>
          <a:ln>
            <a:noFill/>
          </a:ln>
        </p:spPr>
      </p:pic>
      <p:pic>
        <p:nvPicPr>
          <p:cNvPr id="245" name="Google Shape;245;p3"/>
          <p:cNvPicPr preferRelativeResize="0"/>
          <p:nvPr/>
        </p:nvPicPr>
        <p:blipFill rotWithShape="1">
          <a:blip r:embed="rId5">
            <a:alphaModFix/>
          </a:blip>
          <a:srcRect b="0" l="0" r="0" t="0"/>
          <a:stretch/>
        </p:blipFill>
        <p:spPr>
          <a:xfrm>
            <a:off x="8221900" y="3754275"/>
            <a:ext cx="668825" cy="668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PROBLEMAS PRINCIPALES</a:t>
            </a:r>
            <a:endParaRPr/>
          </a:p>
        </p:txBody>
      </p:sp>
      <p:sp>
        <p:nvSpPr>
          <p:cNvPr id="251" name="Google Shape;251;p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2" name="Google Shape;252;p4"/>
          <p:cNvSpPr txBox="1"/>
          <p:nvPr>
            <p:ph idx="1" type="body"/>
          </p:nvPr>
        </p:nvSpPr>
        <p:spPr>
          <a:xfrm>
            <a:off x="1878300" y="1743600"/>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sz="1700">
                <a:solidFill>
                  <a:srgbClr val="FFFFFF"/>
                </a:solidFill>
              </a:rPr>
              <a:t>Tiempo de entrega de los Pedidos</a:t>
            </a:r>
            <a:endParaRPr sz="1700">
              <a:solidFill>
                <a:srgbClr val="FFFFFF"/>
              </a:solidFill>
            </a:endParaRPr>
          </a:p>
        </p:txBody>
      </p:sp>
      <p:sp>
        <p:nvSpPr>
          <p:cNvPr id="253" name="Google Shape;253;p4"/>
          <p:cNvSpPr txBox="1"/>
          <p:nvPr/>
        </p:nvSpPr>
        <p:spPr>
          <a:xfrm>
            <a:off x="7755600" y="2552406"/>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4" name="Google Shape;254;p4"/>
          <p:cNvSpPr txBox="1"/>
          <p:nvPr>
            <p:ph idx="1" type="body"/>
          </p:nvPr>
        </p:nvSpPr>
        <p:spPr>
          <a:xfrm>
            <a:off x="1878300" y="2658500"/>
            <a:ext cx="5877300" cy="80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SzPts val="1300"/>
              <a:buNone/>
            </a:pPr>
            <a:r>
              <a:rPr lang="es" sz="1700">
                <a:solidFill>
                  <a:srgbClr val="FFFFFF"/>
                </a:solidFill>
              </a:rPr>
              <a:t>Tiempo de los productos</a:t>
            </a:r>
            <a:endParaRPr sz="1700">
              <a:solidFill>
                <a:srgbClr val="FFFFFF"/>
              </a:solidFill>
            </a:endParaRPr>
          </a:p>
        </p:txBody>
      </p:sp>
      <p:sp>
        <p:nvSpPr>
          <p:cNvPr id="255" name="Google Shape;255;p4"/>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s"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56" name="Google Shape;256;p4"/>
          <p:cNvSpPr txBox="1"/>
          <p:nvPr>
            <p:ph idx="1" type="body"/>
          </p:nvPr>
        </p:nvSpPr>
        <p:spPr>
          <a:xfrm>
            <a:off x="1878300" y="3573338"/>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s" sz="1700">
                <a:solidFill>
                  <a:srgbClr val="FFFFFF"/>
                </a:solidFill>
              </a:rPr>
              <a:t>Rotación de personal en manufactureras y distribuidoras</a:t>
            </a:r>
            <a:endParaRPr sz="1700">
              <a:solidFill>
                <a:srgbClr val="FFFFFF"/>
              </a:solidFill>
            </a:endParaRPr>
          </a:p>
        </p:txBody>
      </p:sp>
      <p:pic>
        <p:nvPicPr>
          <p:cNvPr id="257" name="Google Shape;257;p4"/>
          <p:cNvPicPr preferRelativeResize="0"/>
          <p:nvPr/>
        </p:nvPicPr>
        <p:blipFill rotWithShape="1">
          <a:blip r:embed="rId3">
            <a:alphaModFix/>
          </a:blip>
          <a:srcRect b="0" l="0" r="0" t="0"/>
          <a:stretch/>
        </p:blipFill>
        <p:spPr>
          <a:xfrm>
            <a:off x="5396775" y="1686613"/>
            <a:ext cx="593113" cy="593113"/>
          </a:xfrm>
          <a:prstGeom prst="rect">
            <a:avLst/>
          </a:prstGeom>
          <a:noFill/>
          <a:ln>
            <a:noFill/>
          </a:ln>
        </p:spPr>
      </p:pic>
      <p:pic>
        <p:nvPicPr>
          <p:cNvPr id="258" name="Google Shape;258;p4"/>
          <p:cNvPicPr preferRelativeResize="0"/>
          <p:nvPr/>
        </p:nvPicPr>
        <p:blipFill rotWithShape="1">
          <a:blip r:embed="rId4">
            <a:alphaModFix/>
          </a:blip>
          <a:srcRect b="0" l="0" r="0" t="0"/>
          <a:stretch/>
        </p:blipFill>
        <p:spPr>
          <a:xfrm>
            <a:off x="4013600" y="2552400"/>
            <a:ext cx="808800" cy="808800"/>
          </a:xfrm>
          <a:prstGeom prst="rect">
            <a:avLst/>
          </a:prstGeom>
          <a:noFill/>
          <a:ln>
            <a:noFill/>
          </a:ln>
        </p:spPr>
      </p:pic>
      <p:pic>
        <p:nvPicPr>
          <p:cNvPr id="259" name="Google Shape;259;p4"/>
          <p:cNvPicPr preferRelativeResize="0"/>
          <p:nvPr/>
        </p:nvPicPr>
        <p:blipFill rotWithShape="1">
          <a:blip r:embed="rId5">
            <a:alphaModFix/>
          </a:blip>
          <a:srcRect b="0" l="0" r="0" t="0"/>
          <a:stretch/>
        </p:blipFill>
        <p:spPr>
          <a:xfrm>
            <a:off x="7394950" y="3467300"/>
            <a:ext cx="732900" cy="732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Tiempo de Entrega</a:t>
            </a:r>
            <a:endParaRPr/>
          </a:p>
        </p:txBody>
      </p:sp>
      <p:pic>
        <p:nvPicPr>
          <p:cNvPr id="265" name="Google Shape;265;p5"/>
          <p:cNvPicPr preferRelativeResize="0"/>
          <p:nvPr/>
        </p:nvPicPr>
        <p:blipFill rotWithShape="1">
          <a:blip r:embed="rId3">
            <a:alphaModFix/>
          </a:blip>
          <a:srcRect b="12934" l="45691" r="3048" t="55552"/>
          <a:stretch/>
        </p:blipFill>
        <p:spPr>
          <a:xfrm>
            <a:off x="1855713" y="2236788"/>
            <a:ext cx="5826525" cy="2427675"/>
          </a:xfrm>
          <a:prstGeom prst="rect">
            <a:avLst/>
          </a:prstGeom>
          <a:noFill/>
          <a:ln>
            <a:noFill/>
          </a:ln>
          <a:effectLst>
            <a:outerShdw blurRad="57150" rotWithShape="0" algn="bl" dir="5400000" dist="19050">
              <a:srgbClr val="000000">
                <a:alpha val="49803"/>
              </a:srgbClr>
            </a:outerShdw>
          </a:effectLst>
        </p:spPr>
      </p:pic>
      <p:sp>
        <p:nvSpPr>
          <p:cNvPr id="266" name="Google Shape;266;p5"/>
          <p:cNvSpPr txBox="1"/>
          <p:nvPr/>
        </p:nvSpPr>
        <p:spPr>
          <a:xfrm>
            <a:off x="1772125" y="1123800"/>
            <a:ext cx="5993700" cy="1048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600"/>
              </a:spcAft>
              <a:buClr>
                <a:srgbClr val="000000"/>
              </a:buClr>
              <a:buSzPts val="1700"/>
              <a:buFont typeface="Arial"/>
              <a:buNone/>
            </a:pPr>
            <a:r>
              <a:rPr b="0" i="0" lang="es" sz="1700" u="none" cap="none" strike="noStrike">
                <a:solidFill>
                  <a:schemeClr val="lt1"/>
                </a:solidFill>
                <a:latin typeface="Lato"/>
                <a:ea typeface="Lato"/>
                <a:cs typeface="Lato"/>
                <a:sym typeface="Lato"/>
              </a:rPr>
              <a:t>Los tiempos de entrega no solo aumentan por el tiempo de viaje, también por el tiempo de producción de los productos y el tiempo de descarga y guardado de los productos.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6"/>
          <p:cNvSpPr txBox="1"/>
          <p:nvPr/>
        </p:nvSpPr>
        <p:spPr>
          <a:xfrm>
            <a:off x="1772125" y="1123800"/>
            <a:ext cx="5993700" cy="747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600"/>
              </a:spcAft>
              <a:buClr>
                <a:srgbClr val="000000"/>
              </a:buClr>
              <a:buSzPts val="1700"/>
              <a:buFont typeface="Arial"/>
              <a:buNone/>
            </a:pPr>
            <a:r>
              <a:rPr b="0" i="0" lang="es" sz="1700" u="none" cap="none" strike="noStrike">
                <a:solidFill>
                  <a:schemeClr val="lt1"/>
                </a:solidFill>
                <a:latin typeface="Lato"/>
                <a:ea typeface="Lato"/>
                <a:cs typeface="Lato"/>
                <a:sym typeface="Lato"/>
              </a:rPr>
              <a:t>¿Que tan óptimo es el proceso de crear los productos en base a la demanda y cuando tiempo tardan en ser despachados?</a:t>
            </a:r>
            <a:endParaRPr b="0" i="0" sz="1400" u="none" cap="none" strike="noStrike">
              <a:solidFill>
                <a:srgbClr val="000000"/>
              </a:solidFill>
              <a:latin typeface="Arial"/>
              <a:ea typeface="Arial"/>
              <a:cs typeface="Arial"/>
              <a:sym typeface="Arial"/>
            </a:endParaRPr>
          </a:p>
        </p:txBody>
      </p:sp>
      <p:pic>
        <p:nvPicPr>
          <p:cNvPr id="272" name="Google Shape;272;p6"/>
          <p:cNvPicPr preferRelativeResize="0"/>
          <p:nvPr/>
        </p:nvPicPr>
        <p:blipFill rotWithShape="1">
          <a:blip r:embed="rId3">
            <a:alphaModFix/>
          </a:blip>
          <a:srcRect b="52019" l="0" r="3473" t="13131"/>
          <a:stretch/>
        </p:blipFill>
        <p:spPr>
          <a:xfrm>
            <a:off x="349713" y="2071125"/>
            <a:ext cx="8444575" cy="2679800"/>
          </a:xfrm>
          <a:prstGeom prst="rect">
            <a:avLst/>
          </a:prstGeom>
          <a:noFill/>
          <a:ln>
            <a:noFill/>
          </a:ln>
        </p:spPr>
      </p:pic>
      <p:sp>
        <p:nvSpPr>
          <p:cNvPr id="273" name="Google Shape;273;p6"/>
          <p:cNvSpPr txBox="1"/>
          <p:nvPr>
            <p:ph type="title"/>
          </p:nvPr>
        </p:nvSpPr>
        <p:spPr>
          <a:xfrm>
            <a:off x="1052550" y="209700"/>
            <a:ext cx="7038900" cy="91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s"/>
              <a:t>Tiempo de Productos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Rotación de Personal</a:t>
            </a:r>
            <a:endParaRPr/>
          </a:p>
        </p:txBody>
      </p:sp>
      <p:sp>
        <p:nvSpPr>
          <p:cNvPr id="279" name="Google Shape;279;p7"/>
          <p:cNvSpPr txBox="1"/>
          <p:nvPr/>
        </p:nvSpPr>
        <p:spPr>
          <a:xfrm>
            <a:off x="1772125" y="1123800"/>
            <a:ext cx="5993700" cy="747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1600"/>
              </a:spcAft>
              <a:buClr>
                <a:srgbClr val="000000"/>
              </a:buClr>
              <a:buSzPts val="1700"/>
              <a:buFont typeface="Arial"/>
              <a:buNone/>
            </a:pPr>
            <a:r>
              <a:rPr b="0" i="0" lang="es" sz="1700" u="none" cap="none" strike="noStrike">
                <a:solidFill>
                  <a:schemeClr val="lt1"/>
                </a:solidFill>
                <a:latin typeface="Lato"/>
                <a:ea typeface="Lato"/>
                <a:cs typeface="Lato"/>
                <a:sym typeface="Lato"/>
              </a:rPr>
              <a:t>El cambio de personal en las manufactureras y distribuidoras afecta los procesos de cargue y descargue</a:t>
            </a:r>
            <a:endParaRPr b="0" i="0" sz="1400" u="none" cap="none" strike="noStrike">
              <a:solidFill>
                <a:srgbClr val="000000"/>
              </a:solidFill>
              <a:latin typeface="Arial"/>
              <a:ea typeface="Arial"/>
              <a:cs typeface="Arial"/>
              <a:sym typeface="Arial"/>
            </a:endParaRPr>
          </a:p>
        </p:txBody>
      </p:sp>
      <p:pic>
        <p:nvPicPr>
          <p:cNvPr id="280" name="Google Shape;280;p7"/>
          <p:cNvPicPr preferRelativeResize="0"/>
          <p:nvPr/>
        </p:nvPicPr>
        <p:blipFill rotWithShape="1">
          <a:blip r:embed="rId3">
            <a:alphaModFix/>
          </a:blip>
          <a:srcRect b="0" l="8646" r="28285" t="38099"/>
          <a:stretch/>
        </p:blipFill>
        <p:spPr>
          <a:xfrm>
            <a:off x="1964175" y="2060275"/>
            <a:ext cx="5705550" cy="2837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s"/>
              <a:t>¿Que desarrollamos?</a:t>
            </a:r>
            <a:endParaRPr/>
          </a:p>
        </p:txBody>
      </p:sp>
      <p:sp>
        <p:nvSpPr>
          <p:cNvPr id="286" name="Google Shape;286;p8"/>
          <p:cNvSpPr txBox="1"/>
          <p:nvPr>
            <p:ph idx="1" type="body"/>
          </p:nvPr>
        </p:nvSpPr>
        <p:spPr>
          <a:xfrm>
            <a:off x="1008525" y="1567550"/>
            <a:ext cx="73278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s" sz="1400"/>
              <a:t>Con base en este marco teórico, desarrollamos un modelo de simulación en AnyLogic, inspirado en el tutorial oficial Supply Chain GIS (Agents) de la plataforma. Nuestro objetivo fue representar un sistema de distribución de última milla más robusto y realista, capaz de analizar el desempeño del sistema ante diferentes condiciones operativas.</a:t>
            </a:r>
            <a:endParaRPr sz="1400"/>
          </a:p>
          <a:p>
            <a:pPr indent="0" lvl="0" marL="0" rtl="0" algn="l">
              <a:lnSpc>
                <a:spcPct val="115000"/>
              </a:lnSpc>
              <a:spcBef>
                <a:spcPts val="1600"/>
              </a:spcBef>
              <a:spcAft>
                <a:spcPts val="0"/>
              </a:spcAft>
              <a:buSzPts val="1300"/>
              <a:buNone/>
            </a:pPr>
            <a:r>
              <a:rPr lang="es" sz="1400"/>
              <a:t>En el modelo, simulamos una red nacional de distribución, donde múltiples manufactureras despachan productos a distribuidores en distintas ciudades. Usamos eventos discretos para modelar el flujo de pedidos —desde su generación, carga, transporte y entrega—, y dinámica de sistemas para representar procesos estratégicos como la producción de productos y la gestión de personal.</a:t>
            </a:r>
            <a:endParaRPr sz="1400"/>
          </a:p>
          <a:p>
            <a:pPr indent="0" lvl="0" marL="0" rtl="0" algn="l">
              <a:lnSpc>
                <a:spcPct val="115000"/>
              </a:lnSpc>
              <a:spcBef>
                <a:spcPts val="1600"/>
              </a:spcBef>
              <a:spcAft>
                <a:spcPts val="1600"/>
              </a:spcAft>
              <a:buSzPts val="13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9"/>
          <p:cNvSpPr txBox="1"/>
          <p:nvPr>
            <p:ph type="title"/>
          </p:nvPr>
        </p:nvSpPr>
        <p:spPr>
          <a:xfrm>
            <a:off x="1052550" y="1920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s"/>
              <a:t>Modelo</a:t>
            </a:r>
            <a:endParaRPr/>
          </a:p>
        </p:txBody>
      </p:sp>
      <p:pic>
        <p:nvPicPr>
          <p:cNvPr id="292" name="Google Shape;292;p9"/>
          <p:cNvPicPr preferRelativeResize="0"/>
          <p:nvPr/>
        </p:nvPicPr>
        <p:blipFill rotWithShape="1">
          <a:blip r:embed="rId3">
            <a:alphaModFix/>
          </a:blip>
          <a:srcRect b="0" l="0" r="0" t="0"/>
          <a:stretch/>
        </p:blipFill>
        <p:spPr>
          <a:xfrm>
            <a:off x="1163650" y="818400"/>
            <a:ext cx="6927799" cy="41773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